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9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35.jpeg" ContentType="image/jpe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6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Clique para editar o formato do texto da estrutura de tópicos</a:t>
            </a:r>
            <a:endParaRPr b="0" lang="pt-B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2.º nível da estrutura de tópicos</a:t>
            </a:r>
            <a:endParaRPr b="0" lang="pt-B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3.º nível da estrutura de tópicos</a:t>
            </a:r>
            <a:endParaRPr b="0" lang="pt-B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latin typeface="Arial"/>
              </a:rPr>
              <a:t>4.º nível da estrutura de tópicos</a:t>
            </a:r>
            <a:endParaRPr b="0" lang="pt-B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5.º nível da estrutura de tópicos</a:t>
            </a:r>
            <a:endParaRPr b="0" lang="pt-B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6.º nível da estrutura de tópicos</a:t>
            </a:r>
            <a:endParaRPr b="0" lang="pt-B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latin typeface="Arial"/>
              </a:rPr>
              <a:t>7.º nível da estrutura de tópicos</a:t>
            </a:r>
            <a:endParaRPr b="0" lang="pt-B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0764720" y="6224760"/>
            <a:ext cx="1181520" cy="48780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360" cy="448200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4114800" y="1622880"/>
            <a:ext cx="7653960" cy="234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  <a:ea typeface="DejaVu Sans"/>
              </a:rPr>
              <a:t>Do demográfico ao híbrido: performances e resultados de algoritmos de recomendação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392000" y="4320000"/>
            <a:ext cx="6401880" cy="135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Aluno: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Gabriel Felix dos Santos</a:t>
            </a:r>
            <a:endParaRPr b="0" lang="pt-BR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Orientador: </a:t>
            </a:r>
            <a:r>
              <a:rPr b="0" lang="pt-BR" sz="2400" spc="-1" strike="noStrike">
                <a:solidFill>
                  <a:srgbClr val="e7e6e6"/>
                </a:solidFill>
                <a:latin typeface="Roboto"/>
                <a:ea typeface="Roboto"/>
              </a:rPr>
              <a:t>Prof. Dr. Renato Máximo Sátiro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31920" y="195120"/>
            <a:ext cx="41925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1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62" name="CustomShape 2"/>
          <p:cNvSpPr/>
          <p:nvPr/>
        </p:nvSpPr>
        <p:spPr>
          <a:xfrm>
            <a:off x="2235600" y="1946160"/>
            <a:ext cx="4556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7. Filtragem Híbrida (Modelo G)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2520360" y="2554560"/>
            <a:ext cx="62805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 (Filtragem Demográfica pela Média Bayesiana)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2520360" y="3155760"/>
            <a:ext cx="7977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D (Filtragem Baseada em Conteúdo - Gêneros, tipos e fontes originais)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2520360" y="3695400"/>
            <a:ext cx="83019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E (Filtragem Colaborativa – Itens bem avaliados por usuários semelhantes)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31920" y="195120"/>
            <a:ext cx="52254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6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2959200" y="2180520"/>
            <a:ext cx="6697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Treinamento, validação e geração de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2949120" y="3154680"/>
            <a:ext cx="5123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da iteração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949120" y="3608640"/>
            <a:ext cx="5125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CPU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1" name="CustomShape 5"/>
          <p:cNvSpPr/>
          <p:nvPr/>
        </p:nvSpPr>
        <p:spPr>
          <a:xfrm>
            <a:off x="2958840" y="4098600"/>
            <a:ext cx="5125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mínimo, máximo e médio de RAM (%)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2" name="CustomShape 6"/>
          <p:cNvSpPr/>
          <p:nvPr/>
        </p:nvSpPr>
        <p:spPr>
          <a:xfrm>
            <a:off x="2635200" y="1713960"/>
            <a:ext cx="6697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8. Medição das Performances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958840" y="2707200"/>
            <a:ext cx="5123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Dez iterações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331920" y="195120"/>
            <a:ext cx="30326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75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176" name="Imagem 1" descr="Interface gráfica do usuário&#10;&#10;Descrição gerada automaticamente"/>
          <p:cNvPicPr/>
          <p:nvPr/>
        </p:nvPicPr>
        <p:blipFill>
          <a:blip r:embed="rId2"/>
          <a:stretch/>
        </p:blipFill>
        <p:spPr>
          <a:xfrm>
            <a:off x="0" y="570960"/>
            <a:ext cx="6094800" cy="3286440"/>
          </a:xfrm>
          <a:prstGeom prst="rect">
            <a:avLst/>
          </a:prstGeom>
          <a:ln>
            <a:noFill/>
          </a:ln>
        </p:spPr>
      </p:pic>
      <p:pic>
        <p:nvPicPr>
          <p:cNvPr id="177" name="Imagem 2" descr="Interface gráfica do usuário&#10;&#10;Descrição gerada automaticamente"/>
          <p:cNvPicPr/>
          <p:nvPr/>
        </p:nvPicPr>
        <p:blipFill>
          <a:blip r:embed="rId3"/>
          <a:stretch/>
        </p:blipFill>
        <p:spPr>
          <a:xfrm>
            <a:off x="6097680" y="2882160"/>
            <a:ext cx="6091920" cy="328680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612360" y="402732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612360" y="454068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612360" y="505800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6546960" y="111384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6546960" y="148140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546960" y="184896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4" name="CustomShape 8"/>
          <p:cNvSpPr/>
          <p:nvPr/>
        </p:nvSpPr>
        <p:spPr>
          <a:xfrm>
            <a:off x="6546960" y="221508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5" name="CustomShape 9"/>
          <p:cNvSpPr/>
          <p:nvPr/>
        </p:nvSpPr>
        <p:spPr>
          <a:xfrm>
            <a:off x="6278040" y="64764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331920" y="195120"/>
            <a:ext cx="30326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87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188" name="Imagem 1" descr="Interface gráfica do usuário, Aplicativo&#10;&#10;Descrição gerada automaticamente"/>
          <p:cNvPicPr/>
          <p:nvPr/>
        </p:nvPicPr>
        <p:blipFill>
          <a:blip r:embed="rId2"/>
          <a:stretch/>
        </p:blipFill>
        <p:spPr>
          <a:xfrm>
            <a:off x="-360" y="553320"/>
            <a:ext cx="5997240" cy="3447720"/>
          </a:xfrm>
          <a:prstGeom prst="rect">
            <a:avLst/>
          </a:prstGeom>
          <a:ln>
            <a:noFill/>
          </a:ln>
        </p:spPr>
      </p:pic>
      <p:pic>
        <p:nvPicPr>
          <p:cNvPr id="189" name="Imagem 2" descr="Gráfico&#10;&#10;Descrição gerada automaticamente"/>
          <p:cNvPicPr/>
          <p:nvPr/>
        </p:nvPicPr>
        <p:blipFill>
          <a:blip r:embed="rId3"/>
          <a:stretch/>
        </p:blipFill>
        <p:spPr>
          <a:xfrm>
            <a:off x="5993640" y="2716560"/>
            <a:ext cx="6197760" cy="345240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612360" y="402732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612360" y="454068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612360" y="505800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6546960" y="111384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6546960" y="148140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5" name="CustomShape 7"/>
          <p:cNvSpPr/>
          <p:nvPr/>
        </p:nvSpPr>
        <p:spPr>
          <a:xfrm>
            <a:off x="6546960" y="184896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6546960" y="221508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7" name="CustomShape 9"/>
          <p:cNvSpPr/>
          <p:nvPr/>
        </p:nvSpPr>
        <p:spPr>
          <a:xfrm>
            <a:off x="6278040" y="64764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331920" y="195120"/>
            <a:ext cx="30326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9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200" name="Imagem 1" descr="Diagrama&#10;&#10;Descrição gerada automaticamente"/>
          <p:cNvPicPr/>
          <p:nvPr/>
        </p:nvPicPr>
        <p:blipFill>
          <a:blip r:embed="rId2"/>
          <a:stretch/>
        </p:blipFill>
        <p:spPr>
          <a:xfrm>
            <a:off x="-360" y="623880"/>
            <a:ext cx="5997240" cy="3306240"/>
          </a:xfrm>
          <a:prstGeom prst="rect">
            <a:avLst/>
          </a:prstGeom>
          <a:ln>
            <a:noFill/>
          </a:ln>
        </p:spPr>
      </p:pic>
      <p:pic>
        <p:nvPicPr>
          <p:cNvPr id="201" name="Imagem 2" descr=""/>
          <p:cNvPicPr/>
          <p:nvPr/>
        </p:nvPicPr>
        <p:blipFill>
          <a:blip r:embed="rId3"/>
          <a:stretch/>
        </p:blipFill>
        <p:spPr>
          <a:xfrm>
            <a:off x="5993640" y="2726640"/>
            <a:ext cx="6197760" cy="3432600"/>
          </a:xfrm>
          <a:prstGeom prst="rect">
            <a:avLst/>
          </a:prstGeom>
          <a:ln>
            <a:noFill/>
          </a:ln>
        </p:spPr>
      </p:pic>
      <p:sp>
        <p:nvSpPr>
          <p:cNvPr id="202" name="CustomShape 2"/>
          <p:cNvSpPr/>
          <p:nvPr/>
        </p:nvSpPr>
        <p:spPr>
          <a:xfrm>
            <a:off x="612360" y="402732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 User-Based: Modelo 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612360" y="454068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CF - Item-Based: Modelo F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612360" y="505800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Hybrid Filtering: Modelo 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5" name="CustomShape 5"/>
          <p:cNvSpPr/>
          <p:nvPr/>
        </p:nvSpPr>
        <p:spPr>
          <a:xfrm>
            <a:off x="6546960" y="111384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 - Bayesian Mean: Modelo 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6" name="CustomShape 6"/>
          <p:cNvSpPr/>
          <p:nvPr/>
        </p:nvSpPr>
        <p:spPr>
          <a:xfrm>
            <a:off x="6546960" y="148140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DF - Popularity: Modelo B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7" name="CustomShape 7"/>
          <p:cNvSpPr/>
          <p:nvPr/>
        </p:nvSpPr>
        <p:spPr>
          <a:xfrm>
            <a:off x="6546960" y="184896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Plots: Modelo C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8" name="CustomShape 8"/>
          <p:cNvSpPr/>
          <p:nvPr/>
        </p:nvSpPr>
        <p:spPr>
          <a:xfrm>
            <a:off x="6546960" y="2215080"/>
            <a:ext cx="524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CBF - Metadatas: Modelo D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9" name="CustomShape 9"/>
          <p:cNvSpPr/>
          <p:nvPr/>
        </p:nvSpPr>
        <p:spPr>
          <a:xfrm>
            <a:off x="6278040" y="647640"/>
            <a:ext cx="49273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Performances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31920" y="195120"/>
            <a:ext cx="3327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212" name="Imagem 6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340560" y="1152360"/>
            <a:ext cx="7323480" cy="2113560"/>
          </a:xfrm>
          <a:prstGeom prst="rect">
            <a:avLst/>
          </a:prstGeom>
          <a:ln>
            <a:noFill/>
          </a:ln>
        </p:spPr>
      </p:pic>
      <p:pic>
        <p:nvPicPr>
          <p:cNvPr id="213" name="Imagem 7" descr=""/>
          <p:cNvPicPr/>
          <p:nvPr/>
        </p:nvPicPr>
        <p:blipFill>
          <a:blip r:embed="rId3"/>
          <a:stretch/>
        </p:blipFill>
        <p:spPr>
          <a:xfrm>
            <a:off x="4428720" y="3516840"/>
            <a:ext cx="7437960" cy="2180160"/>
          </a:xfrm>
          <a:prstGeom prst="rect">
            <a:avLst/>
          </a:prstGeom>
          <a:ln>
            <a:noFill/>
          </a:ln>
        </p:spPr>
      </p:pic>
      <p:sp>
        <p:nvSpPr>
          <p:cNvPr id="214" name="CustomShape 2"/>
          <p:cNvSpPr/>
          <p:nvPr/>
        </p:nvSpPr>
        <p:spPr>
          <a:xfrm>
            <a:off x="4933440" y="459360"/>
            <a:ext cx="1959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331920" y="195120"/>
            <a:ext cx="3327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217" name="Imagem 6" descr="Interface gráfica do usuário, Texto, Aplicativo, chat ou mensagem de texto&#10;&#10;Descrição gerada automaticamente"/>
          <p:cNvPicPr/>
          <p:nvPr/>
        </p:nvPicPr>
        <p:blipFill>
          <a:blip r:embed="rId2"/>
          <a:stretch/>
        </p:blipFill>
        <p:spPr>
          <a:xfrm>
            <a:off x="501120" y="1152360"/>
            <a:ext cx="7134840" cy="2174400"/>
          </a:xfrm>
          <a:prstGeom prst="rect">
            <a:avLst/>
          </a:prstGeom>
          <a:ln>
            <a:noFill/>
          </a:ln>
        </p:spPr>
      </p:pic>
      <p:pic>
        <p:nvPicPr>
          <p:cNvPr id="218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48880" y="3516840"/>
            <a:ext cx="7397640" cy="2180160"/>
          </a:xfrm>
          <a:prstGeom prst="rect">
            <a:avLst/>
          </a:prstGeom>
          <a:ln>
            <a:noFill/>
          </a:ln>
        </p:spPr>
      </p:pic>
      <p:sp>
        <p:nvSpPr>
          <p:cNvPr id="219" name="CustomShape 2"/>
          <p:cNvSpPr/>
          <p:nvPr/>
        </p:nvSpPr>
        <p:spPr>
          <a:xfrm>
            <a:off x="4933440" y="459360"/>
            <a:ext cx="1959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31920" y="195120"/>
            <a:ext cx="3327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1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pic>
        <p:nvPicPr>
          <p:cNvPr id="222" name="Imagem 6" descr="Texto&#10;&#10;Descrição gerada automaticamente"/>
          <p:cNvPicPr/>
          <p:nvPr/>
        </p:nvPicPr>
        <p:blipFill>
          <a:blip r:embed="rId2"/>
          <a:stretch/>
        </p:blipFill>
        <p:spPr>
          <a:xfrm>
            <a:off x="541080" y="1152360"/>
            <a:ext cx="7034400" cy="2174400"/>
          </a:xfrm>
          <a:prstGeom prst="rect">
            <a:avLst/>
          </a:prstGeom>
          <a:ln>
            <a:noFill/>
          </a:ln>
        </p:spPr>
      </p:pic>
      <p:pic>
        <p:nvPicPr>
          <p:cNvPr id="223" name="Imagem 7" descr="Texto&#10;&#10;Descrição gerada automaticamente"/>
          <p:cNvPicPr/>
          <p:nvPr/>
        </p:nvPicPr>
        <p:blipFill>
          <a:blip r:embed="rId3"/>
          <a:stretch/>
        </p:blipFill>
        <p:spPr>
          <a:xfrm>
            <a:off x="4428720" y="3519000"/>
            <a:ext cx="7437960" cy="2176200"/>
          </a:xfrm>
          <a:prstGeom prst="rect">
            <a:avLst/>
          </a:prstGeom>
          <a:ln>
            <a:noFill/>
          </a:ln>
        </p:spPr>
      </p:pic>
      <p:sp>
        <p:nvSpPr>
          <p:cNvPr id="224" name="CustomShape 2"/>
          <p:cNvSpPr/>
          <p:nvPr/>
        </p:nvSpPr>
        <p:spPr>
          <a:xfrm>
            <a:off x="4933440" y="459360"/>
            <a:ext cx="1959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Recomendações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331920" y="195120"/>
            <a:ext cx="30326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Resultados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6" name="Gráfico 4" descr=""/>
          <p:cNvPicPr/>
          <p:nvPr/>
        </p:nvPicPr>
        <p:blipFill>
          <a:blip r:embed="rId1"/>
          <a:stretch/>
        </p:blipFill>
        <p:spPr>
          <a:xfrm>
            <a:off x="336960" y="5427720"/>
            <a:ext cx="1588320" cy="1193400"/>
          </a:xfrm>
          <a:prstGeom prst="rect">
            <a:avLst/>
          </a:prstGeom>
          <a:ln>
            <a:noFill/>
          </a:ln>
        </p:spPr>
      </p:pic>
      <p:sp>
        <p:nvSpPr>
          <p:cNvPr id="227" name="CustomShape 2"/>
          <p:cNvSpPr/>
          <p:nvPr/>
        </p:nvSpPr>
        <p:spPr>
          <a:xfrm>
            <a:off x="2887920" y="2472480"/>
            <a:ext cx="725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Performances medidas: Limitadas aos hardwares da máquina do autor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2887920" y="3013200"/>
            <a:ext cx="725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Recomendações: Limitadas ao universo de animes da plataforma 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2887920" y="3632400"/>
            <a:ext cx="725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Periodicidade: Dados pertencentes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0" name="CustomShape 5"/>
          <p:cNvSpPr/>
          <p:nvPr/>
        </p:nvSpPr>
        <p:spPr>
          <a:xfrm>
            <a:off x="2663640" y="1970280"/>
            <a:ext cx="725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Limitações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331920" y="195120"/>
            <a:ext cx="30326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Conclusões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2" name="Gráfico 4" descr=""/>
          <p:cNvPicPr/>
          <p:nvPr/>
        </p:nvPicPr>
        <p:blipFill>
          <a:blip r:embed="rId1"/>
          <a:stretch/>
        </p:blipFill>
        <p:spPr>
          <a:xfrm>
            <a:off x="591480" y="5133240"/>
            <a:ext cx="1343520" cy="1488240"/>
          </a:xfrm>
          <a:prstGeom prst="rect">
            <a:avLst/>
          </a:prstGeom>
          <a:ln>
            <a:noFill/>
          </a:ln>
        </p:spPr>
      </p:pic>
      <p:sp>
        <p:nvSpPr>
          <p:cNvPr id="233" name="CustomShape 2"/>
          <p:cNvSpPr/>
          <p:nvPr/>
        </p:nvSpPr>
        <p:spPr>
          <a:xfrm>
            <a:off x="1607760" y="969120"/>
            <a:ext cx="6492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2288520" y="1517760"/>
            <a:ext cx="7040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Complexidade dos algoritmos e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5" name="CustomShape 4"/>
          <p:cNvSpPr/>
          <p:nvPr/>
        </p:nvSpPr>
        <p:spPr>
          <a:xfrm>
            <a:off x="1607760" y="2157840"/>
            <a:ext cx="6492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Maior acurácia das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6" name="CustomShape 5"/>
          <p:cNvSpPr/>
          <p:nvPr/>
        </p:nvSpPr>
        <p:spPr>
          <a:xfrm>
            <a:off x="2288520" y="2767680"/>
            <a:ext cx="7040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Banco de dados mais vastas e variados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7" name="CustomShape 6"/>
          <p:cNvSpPr/>
          <p:nvPr/>
        </p:nvSpPr>
        <p:spPr>
          <a:xfrm>
            <a:off x="1607760" y="3427920"/>
            <a:ext cx="6492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Trabalhos futuros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8" name="CustomShape 7"/>
          <p:cNvSpPr/>
          <p:nvPr/>
        </p:nvSpPr>
        <p:spPr>
          <a:xfrm>
            <a:off x="2288520" y="4027320"/>
            <a:ext cx="7040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plataformas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9" name="CustomShape 8"/>
          <p:cNvSpPr/>
          <p:nvPr/>
        </p:nvSpPr>
        <p:spPr>
          <a:xfrm>
            <a:off x="2288520" y="4657320"/>
            <a:ext cx="7040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Expansão de conteúdos (filmes, séries, músicas...)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40" name="CustomShape 9"/>
          <p:cNvSpPr/>
          <p:nvPr/>
        </p:nvSpPr>
        <p:spPr>
          <a:xfrm>
            <a:off x="2288520" y="5226120"/>
            <a:ext cx="5811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Aprendizagem Profunda ("Deep Learning")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307080" y="195120"/>
            <a:ext cx="2742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Introdução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1" name="Gráfico 4" descr=""/>
          <p:cNvPicPr/>
          <p:nvPr/>
        </p:nvPicPr>
        <p:blipFill>
          <a:blip r:embed="rId1"/>
          <a:stretch/>
        </p:blipFill>
        <p:spPr>
          <a:xfrm>
            <a:off x="152640" y="5432760"/>
            <a:ext cx="1719360" cy="1361520"/>
          </a:xfrm>
          <a:prstGeom prst="rect">
            <a:avLst/>
          </a:prstGeom>
          <a:ln>
            <a:noFill/>
          </a:ln>
        </p:spPr>
      </p:pic>
      <p:sp>
        <p:nvSpPr>
          <p:cNvPr id="82" name="CustomShape 2"/>
          <p:cNvSpPr/>
          <p:nvPr/>
        </p:nvSpPr>
        <p:spPr>
          <a:xfrm>
            <a:off x="2395800" y="1716840"/>
            <a:ext cx="4060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Abundância de dados e Big Data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397960" y="2218680"/>
            <a:ext cx="90172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Dificuldades em filtrar conteúdos; Desgaste dos usuários; Decisões equivocadas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2397960" y="2693880"/>
            <a:ext cx="8327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Sistemas de Recomendação [SRs]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397240" y="3178080"/>
            <a:ext cx="8310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Reconhecimento de gostos pessoais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2397960" y="3670920"/>
            <a:ext cx="7690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Bases de dados robustas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7" name="CustomShape 7"/>
          <p:cNvSpPr/>
          <p:nvPr/>
        </p:nvSpPr>
        <p:spPr>
          <a:xfrm>
            <a:off x="2396880" y="4173120"/>
            <a:ext cx="66697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Poder computacional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Imagem 4" descr="Desenho com traços pretos em fundo branco&#10;&#10;Descrição gerada automaticamente com confiança média"/>
          <p:cNvPicPr/>
          <p:nvPr/>
        </p:nvPicPr>
        <p:blipFill>
          <a:blip r:embed="rId2"/>
          <a:stretch/>
        </p:blipFill>
        <p:spPr>
          <a:xfrm>
            <a:off x="1422360" y="1187280"/>
            <a:ext cx="2691360" cy="4482000"/>
          </a:xfrm>
          <a:prstGeom prst="rect">
            <a:avLst/>
          </a:prstGeom>
          <a:ln>
            <a:noFill/>
          </a:ln>
        </p:spPr>
      </p:pic>
      <p:sp>
        <p:nvSpPr>
          <p:cNvPr id="242" name="CustomShape 1"/>
          <p:cNvSpPr/>
          <p:nvPr/>
        </p:nvSpPr>
        <p:spPr>
          <a:xfrm>
            <a:off x="5361840" y="2521080"/>
            <a:ext cx="6387120" cy="6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pt-BR" sz="4000" spc="-1" strike="noStrike">
                <a:solidFill>
                  <a:srgbClr val="e7e6e6"/>
                </a:solidFill>
                <a:latin typeface="Poppins SemiBold"/>
                <a:ea typeface="DejaVu Sans"/>
              </a:rPr>
              <a:t>Obrigado!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753880" y="3529800"/>
            <a:ext cx="5995080" cy="41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csfelix.github.io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5753880" y="4360320"/>
            <a:ext cx="6422040" cy="41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github.com/CSFelix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5753880" y="5247000"/>
            <a:ext cx="5761440" cy="41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400" spc="-1" strike="noStrike">
                <a:solidFill>
                  <a:srgbClr val="e7e6e6"/>
                </a:solidFill>
                <a:latin typeface="Calibri"/>
                <a:ea typeface="Calibri"/>
              </a:rPr>
              <a:t>linkedin.com/in/csfelix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307080" y="195120"/>
            <a:ext cx="2742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Objetivos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89" name="Gráfico 4" descr=""/>
          <p:cNvPicPr/>
          <p:nvPr/>
        </p:nvPicPr>
        <p:blipFill>
          <a:blip r:embed="rId1"/>
          <a:stretch/>
        </p:blipFill>
        <p:spPr>
          <a:xfrm>
            <a:off x="336960" y="5432760"/>
            <a:ext cx="1351080" cy="136152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2165040" y="1035360"/>
            <a:ext cx="5395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Algoritmos de recomendação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2460960" y="1492560"/>
            <a:ext cx="7601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Demográfica: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2460960" y="1869120"/>
            <a:ext cx="7592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Baseada em Conteúdo: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2460960" y="2236680"/>
            <a:ext cx="662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Colaborativa: 2 modelos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2460960" y="2613240"/>
            <a:ext cx="6301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Filtragem Híbrida: 1 modelo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2165040" y="3106440"/>
            <a:ext cx="8883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Desempenhos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2460960" y="3599280"/>
            <a:ext cx="79236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Tempo de execução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60960" y="3975840"/>
            <a:ext cx="7143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CPU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2460960" y="4433040"/>
            <a:ext cx="79146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Consumo médio de RAM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2165040" y="4941720"/>
            <a:ext cx="62384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Recomendações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0" name="CustomShape 12"/>
          <p:cNvSpPr/>
          <p:nvPr/>
        </p:nvSpPr>
        <p:spPr>
          <a:xfrm>
            <a:off x="2459520" y="5392440"/>
            <a:ext cx="5288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Adaptação aos gostos individuais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331920" y="195120"/>
            <a:ext cx="3934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02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2025720" y="1323000"/>
            <a:ext cx="50281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1. Base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2303640" y="1843200"/>
            <a:ext cx="8398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Coleta: Plataforma Kaggle - Stream de animes - dados até 06 de out. de 2023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5" name="CustomShape 4"/>
          <p:cNvSpPr/>
          <p:nvPr/>
        </p:nvSpPr>
        <p:spPr>
          <a:xfrm>
            <a:off x="2303640" y="2390040"/>
            <a:ext cx="8739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animes.csv: 24 variáveis; 24.905 observações; nome, gênero, sinopse, score, estúdio...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6" name="CustomShape 5"/>
          <p:cNvSpPr/>
          <p:nvPr/>
        </p:nvSpPr>
        <p:spPr>
          <a:xfrm>
            <a:off x="2303640" y="2927880"/>
            <a:ext cx="873936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users.csv: 16 variáveis; 731.290 observações; nome, sexo, score médio, episódios assistidos...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2303640" y="3573360"/>
            <a:ext cx="873936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ratings.csv: 5 variáveis; 24.325.191 observações; id do usuário, nome do usuário, id do anime, nome do anime e avaliação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2303640" y="4317480"/>
            <a:ext cx="873936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benchmarkings.csv: 9 variáveis; 70 observações; nome do modelo, tempo de execução, consumo médio de CPU, consumo médio de RAM...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331920" y="195120"/>
            <a:ext cx="6229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1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pic>
        <p:nvPicPr>
          <p:cNvPr id="111" name="Imagem 27" descr="Tabela&#10;&#10;Descrição gerada automaticamente"/>
          <p:cNvPicPr/>
          <p:nvPr/>
        </p:nvPicPr>
        <p:blipFill>
          <a:blip r:embed="rId2"/>
          <a:stretch/>
        </p:blipFill>
        <p:spPr>
          <a:xfrm>
            <a:off x="2426760" y="4016880"/>
            <a:ext cx="6931440" cy="2665800"/>
          </a:xfrm>
          <a:prstGeom prst="rect">
            <a:avLst/>
          </a:prstGeom>
          <a:ln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1706760" y="893880"/>
            <a:ext cx="8271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2. Transformações nas Bases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1993680" y="1306440"/>
            <a:ext cx="86029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nomes das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1993680" y="1674000"/>
            <a:ext cx="3717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Descarte de variáveis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1994760" y="2129040"/>
            <a:ext cx="8111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Limpeza dos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6" name="CustomShape 6"/>
          <p:cNvSpPr/>
          <p:nvPr/>
        </p:nvSpPr>
        <p:spPr>
          <a:xfrm>
            <a:off x="1998000" y="2609640"/>
            <a:ext cx="9045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animes não anunciados e não lançados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7" name="CustomShape 7"/>
          <p:cNvSpPr/>
          <p:nvPr/>
        </p:nvSpPr>
        <p:spPr>
          <a:xfrm>
            <a:off x="1995840" y="3018600"/>
            <a:ext cx="8352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usuários desativados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8" name="CustomShape 8"/>
          <p:cNvSpPr/>
          <p:nvPr/>
        </p:nvSpPr>
        <p:spPr>
          <a:xfrm>
            <a:off x="1995840" y="3430800"/>
            <a:ext cx="9203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Remoção de avaliações desativadas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331920" y="195120"/>
            <a:ext cx="4848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2443320" y="1937520"/>
            <a:ext cx="6040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3. Filtragem Demográfica (Modelo A e Modelo B)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2721240" y="2403720"/>
            <a:ext cx="7403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A: Avaliação dos Itens - Média Bayesiana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2721240" y="2869920"/>
            <a:ext cx="7403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Modelo B: Popularidade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2721240" y="3237480"/>
            <a:ext cx="79945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1 Comunidade: Usuários da Plataforma (+75% dos usuários estão com localização inexistente ou não informada)</a:t>
            </a:r>
            <a:endParaRPr b="0" lang="pt-BR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25" name="Formula 6"/>
              <p:cNvSpPr txBox="1"/>
              <p:nvPr/>
            </p:nvSpPr>
            <p:spPr>
              <a:xfrm>
                <a:off x="7920000" y="2329920"/>
                <a:ext cx="1079640" cy="539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c</m:t>
                            </m:r>
                            <m:r>
                              <m:t xml:space="preserve">⋅</m:t>
                            </m:r>
                            <m:r>
                              <m:t xml:space="preserve">m</m:t>
                            </m:r>
                          </m:e>
                        </m:d>
                        <m:r>
                          <m:t xml:space="preserve">+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n</m:t>
                            </m:r>
                            <m:r>
                              <m:t xml:space="preserve">⋅</m:t>
                            </m:r>
                            <m:r>
                              <m:t xml:space="preserve">r</m:t>
                            </m:r>
                          </m:e>
                        </m:d>
                      </m:num>
                      <m:den>
                        <m:r>
                          <m:t xml:space="preserve">c</m:t>
                        </m:r>
                        <m:r>
                          <m:t xml:space="preserve">+</m:t>
                        </m:r>
                        <m:r>
                          <m:t xml:space="preserve">n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331920" y="195120"/>
            <a:ext cx="5753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27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28" name="CustomShape 2"/>
          <p:cNvSpPr/>
          <p:nvPr/>
        </p:nvSpPr>
        <p:spPr>
          <a:xfrm>
            <a:off x="7355880" y="6383880"/>
            <a:ext cx="323424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* processo efetuado apenas no Modelo C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1950120" y="1319040"/>
            <a:ext cx="7026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4. Filtragem Baseada em Conteúdo (Modelo C e 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0" name="CustomShape 4"/>
          <p:cNvSpPr/>
          <p:nvPr/>
        </p:nvSpPr>
        <p:spPr>
          <a:xfrm>
            <a:off x="2237040" y="1776240"/>
            <a:ext cx="8066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Sinopses dos itens (Modelo C) e Gêneros, Tipos e Fontes Originais (Modelo D)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2237040" y="2143800"/>
            <a:ext cx="8066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dos textos em minúsculo, sem quebras de linha e sem pontuações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2237040" y="3049200"/>
            <a:ext cx="8066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Tokenização por palavra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3" name="CustomShape 7"/>
          <p:cNvSpPr/>
          <p:nvPr/>
        </p:nvSpPr>
        <p:spPr>
          <a:xfrm>
            <a:off x="2246040" y="3560040"/>
            <a:ext cx="8066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Lematização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4" name="CustomShape 8"/>
          <p:cNvSpPr/>
          <p:nvPr/>
        </p:nvSpPr>
        <p:spPr>
          <a:xfrm>
            <a:off x="2246040" y="2601000"/>
            <a:ext cx="8066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* Remoção das Palavras de Parada e de Substantivos Próprios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5" name="CustomShape 9"/>
          <p:cNvSpPr/>
          <p:nvPr/>
        </p:nvSpPr>
        <p:spPr>
          <a:xfrm>
            <a:off x="2255040" y="4017240"/>
            <a:ext cx="84787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Bolsa de Palavras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6" name="CustomShape 10"/>
          <p:cNvSpPr/>
          <p:nvPr/>
        </p:nvSpPr>
        <p:spPr>
          <a:xfrm>
            <a:off x="2246040" y="4510440"/>
            <a:ext cx="8326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Frequência do Termo - Frequência Inversa do Documento [FT-FID]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7" name="CustomShape 11"/>
          <p:cNvSpPr/>
          <p:nvPr/>
        </p:nvSpPr>
        <p:spPr>
          <a:xfrm>
            <a:off x="2264040" y="4958640"/>
            <a:ext cx="8030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Similaridade do Cosseno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31920" y="195120"/>
            <a:ext cx="4776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39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2423880" y="1036800"/>
            <a:ext cx="4556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5. Filtragem Colaborativa (Modelo E)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2694240" y="1507680"/>
            <a:ext cx="76658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2673360" y="2052360"/>
            <a:ext cx="6680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do percentil 75 na quantidade de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2666880" y="2612160"/>
            <a:ext cx="8318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>
            <a:off x="2680200" y="3113640"/>
            <a:ext cx="4671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5" name="CustomShape 7"/>
          <p:cNvSpPr/>
          <p:nvPr/>
        </p:nvSpPr>
        <p:spPr>
          <a:xfrm>
            <a:off x="2667240" y="3602160"/>
            <a:ext cx="8187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6" name="CustomShape 8"/>
          <p:cNvSpPr/>
          <p:nvPr/>
        </p:nvSpPr>
        <p:spPr>
          <a:xfrm>
            <a:off x="2667240" y="4130280"/>
            <a:ext cx="7824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7" name="CustomShape 9"/>
          <p:cNvSpPr/>
          <p:nvPr/>
        </p:nvSpPr>
        <p:spPr>
          <a:xfrm>
            <a:off x="2670480" y="4606200"/>
            <a:ext cx="607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8" name="CustomShape 10"/>
          <p:cNvSpPr/>
          <p:nvPr/>
        </p:nvSpPr>
        <p:spPr>
          <a:xfrm>
            <a:off x="2666160" y="5106960"/>
            <a:ext cx="7013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1.2704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31920" y="195120"/>
            <a:ext cx="4776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Roboto"/>
                <a:ea typeface="Roboto"/>
              </a:rPr>
              <a:t>Material e Métodos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50" name="Gráfico 4" descr=""/>
          <p:cNvPicPr/>
          <p:nvPr/>
        </p:nvPicPr>
        <p:blipFill>
          <a:blip r:embed="rId1"/>
          <a:stretch/>
        </p:blipFill>
        <p:spPr>
          <a:xfrm>
            <a:off x="336960" y="5538600"/>
            <a:ext cx="1351080" cy="114984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2370240" y="1090440"/>
            <a:ext cx="4556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6. Filtragem Colaborativa (Modelo F)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2640240" y="1561320"/>
            <a:ext cx="766584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semelhantes aos bem avaliados pelo usuário, sendo estes mesmos itens bem avaliados por usuários semelhantes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53" name="CustomShape 4"/>
          <p:cNvSpPr/>
          <p:nvPr/>
        </p:nvSpPr>
        <p:spPr>
          <a:xfrm>
            <a:off x="2637720" y="2303280"/>
            <a:ext cx="668052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Itens acima de 75 mil avaliações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4" name="CustomShape 5"/>
          <p:cNvSpPr/>
          <p:nvPr/>
        </p:nvSpPr>
        <p:spPr>
          <a:xfrm>
            <a:off x="2630880" y="2863080"/>
            <a:ext cx="8318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Separação dos itens para treino e validação 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5" name="CustomShape 6"/>
          <p:cNvSpPr/>
          <p:nvPr/>
        </p:nvSpPr>
        <p:spPr>
          <a:xfrm>
            <a:off x="2644200" y="3364560"/>
            <a:ext cx="4671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Tabela Pivô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6" name="CustomShape 7"/>
          <p:cNvSpPr/>
          <p:nvPr/>
        </p:nvSpPr>
        <p:spPr>
          <a:xfrm>
            <a:off x="2640240" y="3826080"/>
            <a:ext cx="8187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Padronização subtraindo pela média aritmética dos itens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7" name="CustomShape 8"/>
          <p:cNvSpPr/>
          <p:nvPr/>
        </p:nvSpPr>
        <p:spPr>
          <a:xfrm>
            <a:off x="2640240" y="4354560"/>
            <a:ext cx="7824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Correlação de Pearson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8" name="CustomShape 9"/>
          <p:cNvSpPr/>
          <p:nvPr/>
        </p:nvSpPr>
        <p:spPr>
          <a:xfrm>
            <a:off x="2643840" y="4785480"/>
            <a:ext cx="6071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Cálculo tabela de predições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9" name="CustomShape 10"/>
          <p:cNvSpPr/>
          <p:nvPr/>
        </p:nvSpPr>
        <p:spPr>
          <a:xfrm>
            <a:off x="2639160" y="5286240"/>
            <a:ext cx="70138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Erro Quadrático Médio da Raiz: 5.7741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Application>LibreOffice/6.3.4.2$Windows_X86_64 LibreOffice_project/60da17e045e08f1793c57c00ba83cdfce946d0aa</Application>
  <Words>13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2023-09-28T12:56:17Z</dcterms:created>
  <dc:creator>Nicole Dinardi</dc:creator>
  <dc:description/>
  <dc:language>pt-BR</dc:language>
  <cp:lastModifiedBy/>
  <dcterms:modified xsi:type="dcterms:W3CDTF">2024-10-23T21:22:56Z</dcterms:modified>
  <cp:revision>1286</cp:revision>
  <dc:subject/>
  <dc:title>Título do Trabalho de Conclusão de Curso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0x01010008CFA7B293EDBE4DB98FBC161D82B39F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20</vt:i4>
  </property>
</Properties>
</file>